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4" r:id="rId9"/>
    <p:sldId id="265" r:id="rId10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CA9DB0-7EAD-4C25-9548-4B00C267C36E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B9272-F658-4208-A5CF-0805718B8B9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1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2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4</a:t>
            </a:fld>
            <a:endParaRPr lang="es-MX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5</a:t>
            </a:fld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6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7</a:t>
            </a:fld>
            <a:endParaRPr lang="es-MX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8</a:t>
            </a:fld>
            <a:endParaRPr lang="es-MX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9272-F658-4208-A5CF-0805718B8B97}" type="slidenum">
              <a:rPr lang="es-MX" smtClean="0"/>
              <a:pPr/>
              <a:t>9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FB45D67-53F1-4418-99E0-6CDAF9C11778}" type="datetimeFigureOut">
              <a:rPr lang="es-MX" smtClean="0"/>
              <a:pPr/>
              <a:t>23/10/2009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460ECBF-95C9-4F60-8926-768C3ABEF33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305800" cy="19812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MX" b="1" dirty="0" smtClean="0">
                <a:ln/>
                <a:solidFill>
                  <a:schemeClr val="accent3"/>
                </a:solidFill>
                <a:effectLst/>
              </a:rPr>
              <a:t>OTRAS ACTIVIDADES ECONOMICAS </a:t>
            </a:r>
            <a:endParaRPr lang="es-MX" b="1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71472" y="2786058"/>
            <a:ext cx="8062912" cy="2821794"/>
          </a:xfrm>
        </p:spPr>
        <p:txBody>
          <a:bodyPr>
            <a:normAutofit/>
          </a:bodyPr>
          <a:lstStyle/>
          <a:p>
            <a:pPr algn="l"/>
            <a:r>
              <a:rPr lang="es-MX" dirty="0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Paola Andrea </a:t>
            </a:r>
            <a:r>
              <a:rPr lang="es-MX" dirty="0" err="1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Sanna</a:t>
            </a:r>
            <a:r>
              <a:rPr lang="es-MX" dirty="0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……………..EL BOLSON</a:t>
            </a:r>
          </a:p>
          <a:p>
            <a:pPr algn="l"/>
            <a:r>
              <a:rPr lang="es-MX" dirty="0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Nilvia Andrade Leal……………….FUTALEUFU</a:t>
            </a:r>
          </a:p>
          <a:p>
            <a:pPr algn="l"/>
            <a:r>
              <a:rPr lang="es-MX" dirty="0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Gladys Alvarado Zúñiga………..HUALAIHUE</a:t>
            </a:r>
          </a:p>
          <a:p>
            <a:pPr algn="l"/>
            <a:r>
              <a:rPr lang="es-MX" dirty="0" err="1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Yohana</a:t>
            </a:r>
            <a:r>
              <a:rPr lang="es-MX" dirty="0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 Tapia Fernández………HUALAIHUE</a:t>
            </a:r>
          </a:p>
          <a:p>
            <a:pPr algn="l"/>
            <a:r>
              <a:rPr lang="es-MX" dirty="0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Guizela </a:t>
            </a:r>
            <a:r>
              <a:rPr lang="es-MX" dirty="0" err="1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Gélvez</a:t>
            </a:r>
            <a:r>
              <a:rPr lang="es-MX" dirty="0" smtClean="0">
                <a:solidFill>
                  <a:schemeClr val="bg1"/>
                </a:solidFill>
                <a:latin typeface="Berlin Sans FB" pitchFamily="34" charset="0"/>
                <a:ea typeface="Adobe Heiti Std R" pitchFamily="34" charset="-128"/>
              </a:rPr>
              <a:t> ………………………..FUTALEUFU</a:t>
            </a:r>
          </a:p>
          <a:p>
            <a:pPr algn="l"/>
            <a:endParaRPr lang="es-MX" dirty="0">
              <a:solidFill>
                <a:schemeClr val="bg1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dirty="0" smtClean="0">
                <a:ln/>
                <a:solidFill>
                  <a:schemeClr val="accent3"/>
                </a:solidFill>
                <a:effectLst/>
              </a:rPr>
              <a:t>QUE QUEREMOS HACER</a:t>
            </a:r>
            <a:endParaRPr lang="es-MX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57158" y="1357298"/>
            <a:ext cx="8334404" cy="652456"/>
          </a:xfrm>
        </p:spPr>
        <p:txBody>
          <a:bodyPr>
            <a:normAutofit lnSpcReduction="10000"/>
          </a:bodyPr>
          <a:lstStyle/>
          <a:p>
            <a:pPr marL="512064" indent="-457200">
              <a:buFont typeface="+mj-lt"/>
              <a:buAutoNum type="arabicPeriod"/>
            </a:pPr>
            <a:r>
              <a:rPr lang="es-MX" dirty="0" smtClean="0"/>
              <a:t>Apoyar la microeconomía  por medio de micro emprendimientos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428596" y="1928802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b="1" dirty="0" smtClean="0">
                <a:ln/>
                <a:solidFill>
                  <a:schemeClr val="accent3"/>
                </a:solidFill>
              </a:rPr>
              <a:t>ACCIONES</a:t>
            </a:r>
            <a:endParaRPr lang="es-MX" b="1" dirty="0">
              <a:ln/>
              <a:solidFill>
                <a:schemeClr val="accent3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28596" y="2571745"/>
            <a:ext cx="87154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MX" b="1" dirty="0" smtClean="0"/>
              <a:t>Identificar, </a:t>
            </a:r>
            <a:r>
              <a:rPr lang="es-MX" b="1" dirty="0" err="1" smtClean="0"/>
              <a:t>refocalizar</a:t>
            </a:r>
            <a:r>
              <a:rPr lang="es-MX" b="1" dirty="0" smtClean="0"/>
              <a:t>  y reorientar a los microempresarios  </a:t>
            </a:r>
          </a:p>
          <a:p>
            <a:pPr marL="342900" indent="-342900">
              <a:buFont typeface="+mj-lt"/>
              <a:buAutoNum type="arabicPeriod"/>
            </a:pPr>
            <a:endParaRPr lang="es-MX" b="1" dirty="0" smtClean="0"/>
          </a:p>
          <a:p>
            <a:pPr marL="342900" indent="-342900">
              <a:buFont typeface="+mj-lt"/>
              <a:buAutoNum type="arabicPeriod"/>
            </a:pPr>
            <a:r>
              <a:rPr lang="es-MX" b="1" dirty="0" smtClean="0"/>
              <a:t>Comercialización  </a:t>
            </a:r>
            <a:r>
              <a:rPr lang="es-MX" b="1" i="1" dirty="0" smtClean="0"/>
              <a:t>“integración   de producciones entre ambos países</a:t>
            </a:r>
            <a:r>
              <a:rPr lang="es-MX" b="1" i="1" dirty="0" smtClean="0"/>
              <a:t>”</a:t>
            </a:r>
          </a:p>
          <a:p>
            <a:pPr marL="342900" indent="-342900"/>
            <a:r>
              <a:rPr lang="es-MX" b="1" i="1" dirty="0" smtClean="0"/>
              <a:t>	</a:t>
            </a:r>
            <a:r>
              <a:rPr lang="es-MX" b="1" i="1" dirty="0" smtClean="0"/>
              <a:t>flexibilizar  el traspaso de productos  en  fechas claves. (ferias…etc.)</a:t>
            </a:r>
            <a:endParaRPr lang="es-MX" b="1" i="1" dirty="0" smtClean="0"/>
          </a:p>
          <a:p>
            <a:pPr marL="342900" indent="-342900">
              <a:buFont typeface="+mj-lt"/>
              <a:buAutoNum type="arabicPeriod"/>
            </a:pPr>
            <a:endParaRPr lang="es-MX" b="1" i="1" dirty="0" smtClean="0"/>
          </a:p>
          <a:p>
            <a:pPr marL="342900" indent="-342900"/>
            <a:r>
              <a:rPr lang="es-MX" b="1" i="1" dirty="0" smtClean="0"/>
              <a:t>3 . Generar  un calendario o programa   semestral de ofertas  culturales, productivas,   deportivas etc.             </a:t>
            </a:r>
            <a:r>
              <a:rPr lang="es-MX" b="1" i="1" dirty="0" smtClean="0"/>
              <a:t>GENERAR </a:t>
            </a:r>
            <a:r>
              <a:rPr lang="es-MX" b="1" i="1" dirty="0" smtClean="0"/>
              <a:t>INTEGRACION</a:t>
            </a:r>
          </a:p>
          <a:p>
            <a:pPr marL="342900" indent="-342900"/>
            <a:endParaRPr lang="es-MX" b="1" i="1" dirty="0" smtClean="0"/>
          </a:p>
          <a:p>
            <a:pPr marL="342900" indent="-342900">
              <a:buAutoNum type="arabicPeriod" startAt="4"/>
            </a:pPr>
            <a:r>
              <a:rPr lang="es-MX" b="1" i="1" dirty="0" smtClean="0"/>
              <a:t>Crear un espacio binacional de </a:t>
            </a:r>
            <a:r>
              <a:rPr lang="es-MX" b="1" i="1" dirty="0" smtClean="0"/>
              <a:t>emprendimientos (1 día )</a:t>
            </a:r>
            <a:endParaRPr lang="es-MX" b="1" i="1" dirty="0" smtClean="0"/>
          </a:p>
          <a:p>
            <a:pPr marL="342900" indent="-342900">
              <a:buAutoNum type="arabicPeriod" startAt="4"/>
            </a:pPr>
            <a:r>
              <a:rPr lang="es-MX" b="1" i="1" dirty="0" smtClean="0"/>
              <a:t>Establecer reuniones  de avance  con los responsables de </a:t>
            </a:r>
            <a:r>
              <a:rPr lang="es-MX" b="1" i="1" dirty="0" smtClean="0"/>
              <a:t> </a:t>
            </a:r>
            <a:r>
              <a:rPr lang="es-MX" b="1" i="1" dirty="0" smtClean="0"/>
              <a:t>las municipalidad que integran este corredor</a:t>
            </a:r>
            <a:r>
              <a:rPr lang="es-MX" b="1" i="1" dirty="0" smtClean="0"/>
              <a:t> </a:t>
            </a:r>
            <a:r>
              <a:rPr lang="es-MX" b="1" i="1" dirty="0" smtClean="0"/>
              <a:t>(cada 4 meses)</a:t>
            </a:r>
          </a:p>
          <a:p>
            <a:pPr marL="342900" indent="-342900"/>
            <a:endParaRPr lang="es-MX" b="1" i="1" dirty="0" smtClean="0"/>
          </a:p>
          <a:p>
            <a:pPr marL="342900" indent="-342900"/>
            <a:endParaRPr lang="es-MX" i="1" dirty="0"/>
          </a:p>
        </p:txBody>
      </p:sp>
      <p:sp>
        <p:nvSpPr>
          <p:cNvPr id="7" name="6 Flecha derecha"/>
          <p:cNvSpPr/>
          <p:nvPr/>
        </p:nvSpPr>
        <p:spPr>
          <a:xfrm>
            <a:off x="4214810" y="4286256"/>
            <a:ext cx="64294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714348" y="5643578"/>
            <a:ext cx="6429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Corto y mediano plazo 2009-2010</a:t>
            </a:r>
            <a:endParaRPr lang="es-MX" sz="2000" b="1" dirty="0"/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dirty="0" smtClean="0">
                <a:ln/>
                <a:solidFill>
                  <a:schemeClr val="accent3"/>
                </a:solidFill>
                <a:effectLst/>
              </a:rPr>
              <a:t>CONVENIOS LEGALES </a:t>
            </a:r>
            <a:endParaRPr lang="es-MX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7548586" cy="366704"/>
          </a:xfrm>
        </p:spPr>
        <p:txBody>
          <a:bodyPr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b="1" dirty="0" smtClean="0">
                <a:ln/>
                <a:solidFill>
                  <a:schemeClr val="accent3"/>
                </a:solidFill>
              </a:rPr>
              <a:t>ACCIONES</a:t>
            </a:r>
            <a:endParaRPr lang="es-MX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928662" y="3857628"/>
            <a:ext cx="65008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GENERAR  CONVENIOS DE INTEGRACION  PARA HACER EFECTIVA  LA APERTURA DE </a:t>
            </a:r>
            <a:r>
              <a:rPr lang="es-MX" b="1" dirty="0" smtClean="0"/>
              <a:t>FRONTERAS, </a:t>
            </a:r>
            <a:r>
              <a:rPr lang="es-MX" b="1" dirty="0" smtClean="0"/>
              <a:t>PARA  EL AREA PRODUCTIVA. “ ORDENANZAS”…Y ASI DAR  CUMPLIMIENTO A LA ACCION Nº1</a:t>
            </a:r>
            <a:endParaRPr lang="es-MX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928662" y="2143116"/>
            <a:ext cx="628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latin typeface="+mj-lt"/>
              </a:rPr>
              <a:t>GENERAR MARCO LEGAL  DEPROTECCION  PARA EL MICROEMPRENDIMIENTO LOCAL </a:t>
            </a:r>
          </a:p>
          <a:p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1000100" y="3071810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ES DECIR…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1000100" y="5429264"/>
            <a:ext cx="66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Corto . Mediano plazo 2009-2010</a:t>
            </a:r>
            <a:endParaRPr lang="es-MX" sz="2000" b="1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905776" cy="1362075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dirty="0" smtClean="0">
                <a:ln/>
                <a:solidFill>
                  <a:schemeClr val="accent3"/>
                </a:solidFill>
                <a:effectLst/>
              </a:rPr>
              <a:t>Fomentar la integración comercial del territorio binacional “ corto Plazo”</a:t>
            </a:r>
            <a:endParaRPr lang="es-MX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00034" y="1928802"/>
            <a:ext cx="3886200" cy="438142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b="1" dirty="0" smtClean="0">
                <a:ln/>
                <a:solidFill>
                  <a:schemeClr val="accent3"/>
                </a:solidFill>
              </a:rPr>
              <a:t>acciones</a:t>
            </a:r>
            <a:endParaRPr lang="es-MX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71472" y="2500306"/>
            <a:ext cx="764386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MX" dirty="0" smtClean="0"/>
              <a:t>Proyección  </a:t>
            </a:r>
            <a:r>
              <a:rPr lang="es-MX" dirty="0" smtClean="0"/>
              <a:t>de los sistemas productivos de ambos países (fondos públicos y privados</a:t>
            </a:r>
            <a:r>
              <a:rPr lang="es-MX" dirty="0" smtClean="0"/>
              <a:t>).</a:t>
            </a:r>
            <a:endParaRPr lang="es-MX" dirty="0" smtClean="0"/>
          </a:p>
          <a:p>
            <a:pPr marL="342900" indent="-342900">
              <a:buFont typeface="+mj-lt"/>
              <a:buAutoNum type="arabicPeriod"/>
            </a:pPr>
            <a:r>
              <a:rPr lang="es-MX" dirty="0" smtClean="0"/>
              <a:t>Flexibilización de tramites aduaneros, para la comercialización de productos (pequeños productores) de la Región de Los Lagos, Comarca  Andina de 42º, Comarca Los Alerces</a:t>
            </a:r>
            <a:r>
              <a:rPr lang="es-MX" dirty="0" smtClean="0"/>
              <a:t>.</a:t>
            </a:r>
          </a:p>
          <a:p>
            <a:pPr marL="342900" indent="-342900"/>
            <a:r>
              <a:rPr lang="es-MX" dirty="0" smtClean="0"/>
              <a:t>	(pase o identificación para productores).</a:t>
            </a:r>
            <a:endParaRPr lang="es-MX" dirty="0" smtClean="0"/>
          </a:p>
          <a:p>
            <a:pPr marL="342900" indent="-342900">
              <a:buFont typeface="+mj-lt"/>
              <a:buAutoNum type="arabicPeriod"/>
            </a:pPr>
            <a:r>
              <a:rPr lang="es-MX" dirty="0" smtClean="0"/>
              <a:t>Generar un concepto o </a:t>
            </a:r>
            <a:r>
              <a:rPr lang="es-MX" sz="2000" b="1" i="1" dirty="0" smtClean="0"/>
              <a:t>imagen objetivo del territorio </a:t>
            </a:r>
            <a:r>
              <a:rPr lang="es-MX" dirty="0" smtClean="0"/>
              <a:t>, con el fin de facilitar  la comercialización de  producciones.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857224" y="5072074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Corto- mediano plazo 2009-2010</a:t>
            </a:r>
            <a:endParaRPr lang="es-MX" sz="2000" b="1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ondo espolon y cerros en el agu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14480" y="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4 Imagen" descr="futa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72113">
            <a:off x="3631930" y="3011113"/>
            <a:ext cx="4754104" cy="3565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5 Imagen" descr="P80500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345535">
            <a:off x="146385" y="2678709"/>
            <a:ext cx="3053957" cy="4071942"/>
          </a:xfrm>
          <a:prstGeom prst="rect">
            <a:avLst/>
          </a:prstGeom>
        </p:spPr>
      </p:pic>
    </p:spTree>
  </p:cSld>
  <p:clrMapOvr>
    <a:masterClrMapping/>
  </p:clrMapOvr>
  <p:transition>
    <p:strip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62912" cy="817577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l"/>
            <a:r>
              <a:rPr lang="es-MX" sz="3200" b="1" dirty="0" smtClean="0">
                <a:ln/>
                <a:solidFill>
                  <a:schemeClr val="accent3"/>
                </a:solidFill>
                <a:effectLst/>
              </a:rPr>
              <a:t>MEJORAR LOS SERVICIOS BASICOS</a:t>
            </a:r>
            <a:endParaRPr lang="es-MX" sz="3200" b="1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71472" y="1500174"/>
            <a:ext cx="8062912" cy="607216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l"/>
            <a:r>
              <a:rPr lang="es-MX" sz="2000" b="1" dirty="0" smtClean="0">
                <a:ln/>
                <a:solidFill>
                  <a:schemeClr val="accent3"/>
                </a:solidFill>
              </a:rPr>
              <a:t>ACCIONES</a:t>
            </a:r>
            <a:endParaRPr lang="es-MX" sz="2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42910" y="207167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REAGENDAR ESTAS INVERSIONES COMO PRIORIDADES DE LOS DIFERENTES GOBIERNOS.</a:t>
            </a:r>
            <a:endParaRPr lang="es-MX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785786" y="2928934"/>
            <a:ext cx="678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SEGUIMIENTO… PERMANENTE</a:t>
            </a:r>
            <a:endParaRPr lang="es-MX" sz="2000" b="1" dirty="0"/>
          </a:p>
        </p:txBody>
      </p:sp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sz="2400" b="1" dirty="0" smtClean="0">
                <a:ln/>
                <a:solidFill>
                  <a:schemeClr val="accent3"/>
                </a:solidFill>
                <a:effectLst/>
              </a:rPr>
              <a:t>CONVENIO CON INSTITUCIONES DE EDUCACIÓN</a:t>
            </a:r>
            <a:endParaRPr lang="es-MX" sz="2400" b="1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latin typeface="Berlin Sans FB" pitchFamily="34" charset="0"/>
              </a:rPr>
              <a:t>Universidades de ambos países realicen capacitaciones de recursos humanos, para el desarrollo local (sin dejar de considerar lo ya realizado)</a:t>
            </a:r>
          </a:p>
          <a:p>
            <a:r>
              <a:rPr lang="es-MX" dirty="0" smtClean="0">
                <a:latin typeface="Berlin Sans FB" pitchFamily="34" charset="0"/>
              </a:rPr>
              <a:t>Capacitaciones permanentes.</a:t>
            </a:r>
          </a:p>
          <a:p>
            <a:r>
              <a:rPr lang="es-MX" dirty="0" smtClean="0">
                <a:latin typeface="Berlin Sans FB" pitchFamily="34" charset="0"/>
              </a:rPr>
              <a:t>Capacitaciones y </a:t>
            </a:r>
            <a:r>
              <a:rPr lang="es-MX" dirty="0" smtClean="0">
                <a:latin typeface="Berlin Sans FB" pitchFamily="34" charset="0"/>
              </a:rPr>
              <a:t>asesoría </a:t>
            </a:r>
            <a:r>
              <a:rPr lang="es-MX" dirty="0" smtClean="0">
                <a:latin typeface="Berlin Sans FB" pitchFamily="34" charset="0"/>
              </a:rPr>
              <a:t>para la microempresa</a:t>
            </a:r>
            <a:r>
              <a:rPr lang="es-MX" dirty="0" smtClean="0">
                <a:latin typeface="Berlin Sans FB" pitchFamily="34" charset="0"/>
              </a:rPr>
              <a:t>.</a:t>
            </a:r>
          </a:p>
          <a:p>
            <a:r>
              <a:rPr lang="es-MX" smtClean="0">
                <a:latin typeface="Berlin Sans FB" pitchFamily="34" charset="0"/>
              </a:rPr>
              <a:t>                       …PERMANENTE…</a:t>
            </a:r>
            <a:endParaRPr lang="es-MX" dirty="0">
              <a:latin typeface="Berlin Sans FB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PA060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85728"/>
            <a:ext cx="5234993" cy="314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4 Imagen" descr="P32702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3214686"/>
            <a:ext cx="5238754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CuadroTexto"/>
          <p:cNvSpPr txBox="1"/>
          <p:nvPr/>
        </p:nvSpPr>
        <p:spPr>
          <a:xfrm>
            <a:off x="500034" y="4429132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/>
              <a:t>nuestros pueblos… </a:t>
            </a:r>
            <a:endParaRPr lang="es-MX" sz="28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5643570" y="714356"/>
            <a:ext cx="35004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/>
              <a:t>La diversidad enriquece y une </a:t>
            </a:r>
            <a:r>
              <a:rPr lang="es-MX" sz="2800" b="1" dirty="0" smtClean="0"/>
              <a:t>a…</a:t>
            </a:r>
            <a:endParaRPr lang="es-MX" sz="2800" dirty="0"/>
          </a:p>
        </p:txBody>
      </p:sp>
    </p:spTree>
  </p:cSld>
  <p:clrMapOvr>
    <a:masterClrMapping/>
  </p:clrMapOvr>
  <p:transition>
    <p:wheel spokes="2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14414" y="571480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sz="3200" b="1" dirty="0" smtClean="0">
                <a:ln/>
                <a:solidFill>
                  <a:schemeClr val="accent3"/>
                </a:solidFill>
              </a:rPr>
              <a:t>Coordinadores</a:t>
            </a:r>
            <a:r>
              <a:rPr lang="es-MX" b="1" dirty="0" smtClean="0">
                <a:ln/>
                <a:solidFill>
                  <a:schemeClr val="accent3"/>
                </a:solidFill>
              </a:rPr>
              <a:t>   </a:t>
            </a:r>
            <a:endParaRPr lang="es-MX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071538" y="1285860"/>
            <a:ext cx="7643866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MX" sz="3600" b="1" dirty="0" smtClean="0">
                <a:ln/>
                <a:solidFill>
                  <a:schemeClr val="accent3"/>
                </a:solidFill>
              </a:rPr>
              <a:t>CHILE</a:t>
            </a:r>
            <a:r>
              <a:rPr lang="es-MX" b="1" dirty="0" smtClean="0">
                <a:ln/>
                <a:solidFill>
                  <a:schemeClr val="accent3"/>
                </a:solidFill>
              </a:rPr>
              <a:t>		</a:t>
            </a:r>
            <a:r>
              <a:rPr lang="es-MX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YOHANA TAPIA</a:t>
            </a:r>
            <a:r>
              <a:rPr lang="es-MX" b="1" dirty="0" smtClean="0">
                <a:ln/>
                <a:solidFill>
                  <a:schemeClr val="accent3"/>
                </a:solidFill>
              </a:rPr>
              <a:t>	 FOMENTO PRODUCTIVO , 			</a:t>
            </a:r>
            <a:r>
              <a:rPr lang="es-MX" b="1" dirty="0" smtClean="0">
                <a:ln/>
                <a:solidFill>
                  <a:schemeClr val="accent3"/>
                </a:solidFill>
              </a:rPr>
              <a:t> </a:t>
            </a:r>
            <a:r>
              <a:rPr lang="es-MX" b="1" dirty="0" smtClean="0">
                <a:ln/>
                <a:solidFill>
                  <a:schemeClr val="accent3"/>
                </a:solidFill>
              </a:rPr>
              <a:t>MUNICIPALIDAD DE HUALAIHUE</a:t>
            </a:r>
          </a:p>
          <a:p>
            <a:endParaRPr lang="es-MX" b="1" dirty="0" smtClean="0">
              <a:ln/>
              <a:solidFill>
                <a:schemeClr val="accent3"/>
              </a:solidFill>
            </a:endParaRPr>
          </a:p>
          <a:p>
            <a:r>
              <a:rPr lang="es-MX" sz="2800" b="1" dirty="0" smtClean="0">
                <a:ln/>
                <a:solidFill>
                  <a:schemeClr val="accent3"/>
                </a:solidFill>
              </a:rPr>
              <a:t>ARGENTINA</a:t>
            </a:r>
            <a:r>
              <a:rPr lang="es-MX" b="1" dirty="0" smtClean="0">
                <a:ln/>
                <a:solidFill>
                  <a:schemeClr val="accent3"/>
                </a:solidFill>
              </a:rPr>
              <a:t>	</a:t>
            </a:r>
            <a:r>
              <a:rPr lang="es-MX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PAOLA SANNA</a:t>
            </a:r>
            <a:r>
              <a:rPr lang="es-MX" b="1" dirty="0" smtClean="0">
                <a:ln/>
                <a:solidFill>
                  <a:schemeClr val="accent3"/>
                </a:solidFill>
              </a:rPr>
              <a:t>	CONCEJAL DE EL BOLSON </a:t>
            </a:r>
            <a:endParaRPr lang="es-MX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115</TotalTime>
  <Words>250</Words>
  <Application>Microsoft Office PowerPoint</Application>
  <PresentationFormat>Presentación en pantalla (4:3)</PresentationFormat>
  <Paragraphs>56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Brío</vt:lpstr>
      <vt:lpstr>OTRAS ACTIVIDADES ECONOMICAS </vt:lpstr>
      <vt:lpstr>QUE QUEREMOS HACER</vt:lpstr>
      <vt:lpstr>CONVENIOS LEGALES </vt:lpstr>
      <vt:lpstr>Fomentar la integración comercial del territorio binacional “ corto Plazo”</vt:lpstr>
      <vt:lpstr>Diapositiva 5</vt:lpstr>
      <vt:lpstr>MEJORAR LOS SERVICIOS BASICOS</vt:lpstr>
      <vt:lpstr>CONVENIO CON INSTITUCIONES DE EDUCACIÓN</vt:lpstr>
      <vt:lpstr>Diapositiva 8</vt:lpstr>
      <vt:lpstr>Diapositiva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OTRAS ACTIVIDADES ECONOMICAS</dc:title>
  <dc:creator>Organizaciones</dc:creator>
  <cp:lastModifiedBy>Organizaciones</cp:lastModifiedBy>
  <cp:revision>26</cp:revision>
  <dcterms:created xsi:type="dcterms:W3CDTF">2009-10-22T23:05:17Z</dcterms:created>
  <dcterms:modified xsi:type="dcterms:W3CDTF">2009-10-23T14:39:38Z</dcterms:modified>
</cp:coreProperties>
</file>